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0" r:id="rId3"/>
    <p:sldId id="264" r:id="rId4"/>
    <p:sldId id="265" r:id="rId5"/>
    <p:sldId id="270" r:id="rId6"/>
    <p:sldId id="271" r:id="rId7"/>
    <p:sldId id="272" r:id="rId8"/>
    <p:sldId id="273" r:id="rId9"/>
    <p:sldId id="274" r:id="rId10"/>
    <p:sldId id="277" r:id="rId11"/>
    <p:sldId id="281" r:id="rId12"/>
    <p:sldId id="275" r:id="rId13"/>
    <p:sldId id="276" r:id="rId14"/>
    <p:sldId id="279" r:id="rId15"/>
    <p:sldId id="267" r:id="rId16"/>
    <p:sldId id="268" r:id="rId17"/>
    <p:sldId id="278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2B5A8-6D53-4C91-8449-DADDBC87E25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5CA83-C032-44D9-BFE5-2CB974A1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10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examples here for each of these.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5CA83-C032-44D9-BFE5-2CB974A1D6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31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demo</a:t>
            </a:r>
            <a:r>
              <a:rPr lang="en-US" baseline="0" dirty="0" smtClean="0"/>
              <a:t> will cover loading a </a:t>
            </a:r>
            <a:r>
              <a:rPr lang="en-US" baseline="0" dirty="0" err="1" smtClean="0"/>
              <a:t>viz</a:t>
            </a:r>
            <a:r>
              <a:rPr lang="en-US" baseline="0" dirty="0" smtClean="0"/>
              <a:t> and all of the options you can use to do that, including </a:t>
            </a:r>
            <a:r>
              <a:rPr lang="en-US" baseline="0" dirty="0" err="1" smtClean="0"/>
              <a:t>onInteractive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5CA83-C032-44D9-BFE5-2CB974A1D6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06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YAY I HAVE</a:t>
            </a:r>
            <a:r>
              <a:rPr lang="en-US" baseline="0" dirty="0" smtClean="0"/>
              <a:t> A VIZ! Great, but Tableau Server gets you that already. Let’s do the fun stuff now.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5CA83-C032-44D9-BFE5-2CB974A1D6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86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demo will cover how to filter, select and switch tabs.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5CA83-C032-44D9-BFE5-2CB974A1D6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24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some things that you might</a:t>
            </a:r>
            <a:r>
              <a:rPr lang="en-US" baseline="0" dirty="0" smtClean="0"/>
              <a:t> want to know about when you go to write code. I can go as deep as the audience wants at this point into how JS works. I’ll let them direct it, outside of these slides.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5CA83-C032-44D9-BFE5-2CB974A1D6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7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</a:t>
            </a:r>
            <a:r>
              <a:rPr lang="en-US" baseline="0" dirty="0" smtClean="0"/>
              <a:t> a debugging demo, if people want it? Is that interesting?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5CA83-C032-44D9-BFE5-2CB974A1D6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99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the audience at this point if they</a:t>
            </a:r>
            <a:r>
              <a:rPr lang="en-US" baseline="0" dirty="0" smtClean="0"/>
              <a:t> know what ‘asynchronous’ means. I have no idea if they will or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5CA83-C032-44D9-BFE5-2CB974A1D6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74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how this</a:t>
            </a:r>
            <a:r>
              <a:rPr lang="en-US" baseline="0" dirty="0" smtClean="0"/>
              <a:t> follows the </a:t>
            </a:r>
            <a:r>
              <a:rPr lang="en-US" dirty="0" smtClean="0"/>
              <a:t>Promises/A Standard. Ask if people want to know how this works (</a:t>
            </a:r>
            <a:r>
              <a:rPr lang="en-US" dirty="0" err="1" smtClean="0"/>
              <a:t>async</a:t>
            </a:r>
            <a:r>
              <a:rPr lang="en-US" dirty="0" smtClean="0"/>
              <a:t> </a:t>
            </a:r>
            <a:r>
              <a:rPr lang="en-US" dirty="0" err="1" smtClean="0"/>
              <a:t>metods</a:t>
            </a:r>
            <a:r>
              <a:rPr lang="en-US" dirty="0" smtClean="0"/>
              <a:t> return an object called a Promise,</a:t>
            </a:r>
            <a:r>
              <a:rPr lang="en-US" baseline="0" dirty="0" smtClean="0"/>
              <a:t> which has a then() method and maybe lets the function you pass to then() take a parameter)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5CA83-C032-44D9-BFE5-2CB974A1D6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91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what</a:t>
            </a:r>
            <a:r>
              <a:rPr lang="en-US" baseline="0" dirty="0" smtClean="0"/>
              <a:t> you can do with Promises/A and how control flow works.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5CA83-C032-44D9-BFE5-2CB974A1D60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17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79437" y="3068637"/>
            <a:ext cx="8158163" cy="709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577850" y="2459037"/>
            <a:ext cx="7772400" cy="606425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b="0" i="0"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18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PPT_Footer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3675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/>
        </p:nvSpPr>
        <p:spPr bwMode="auto">
          <a:xfrm>
            <a:off x="184150" y="6362700"/>
            <a:ext cx="21351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700" smtClean="0">
                <a:solidFill>
                  <a:srgbClr val="D9D9D9"/>
                </a:solidFill>
                <a:latin typeface="Gill Sans MT" pitchFamily="34" charset="0"/>
              </a:rPr>
              <a:t>©2013 Tableau Software Inc. All rights reserved.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722313" y="2586038"/>
            <a:ext cx="7772400" cy="606425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idx="1"/>
          </p:nvPr>
        </p:nvSpPr>
        <p:spPr>
          <a:xfrm>
            <a:off x="722313" y="3192463"/>
            <a:ext cx="77724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977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PPT_Footer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3675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/>
        </p:nvSpPr>
        <p:spPr bwMode="auto">
          <a:xfrm>
            <a:off x="184150" y="6362700"/>
            <a:ext cx="21351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700" smtClean="0">
                <a:solidFill>
                  <a:srgbClr val="D9D9D9"/>
                </a:solidFill>
                <a:latin typeface="Gill Sans MT" pitchFamily="34" charset="0"/>
              </a:rPr>
              <a:t>©2013 Tableau Software Inc. All rights reserved.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87450"/>
            <a:ext cx="6362700" cy="0"/>
          </a:xfrm>
          <a:prstGeom prst="line">
            <a:avLst/>
          </a:prstGeom>
          <a:ln w="3175" cmpd="sng">
            <a:solidFill>
              <a:srgbClr val="14336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849313" y="581819"/>
            <a:ext cx="8002587" cy="6048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16"/>
          <p:cNvSpPr>
            <a:spLocks noGrp="1"/>
          </p:cNvSpPr>
          <p:nvPr>
            <p:ph idx="1"/>
          </p:nvPr>
        </p:nvSpPr>
        <p:spPr>
          <a:xfrm>
            <a:off x="950913" y="1600200"/>
            <a:ext cx="6851650" cy="2983845"/>
          </a:xfrm>
          <a:prstGeom prst="rect">
            <a:avLst/>
          </a:prstGeom>
        </p:spPr>
        <p:txBody>
          <a:bodyPr/>
          <a:lstStyle>
            <a:lvl1pPr>
              <a:buClr>
                <a:schemeClr val="bg1">
                  <a:lumMod val="50000"/>
                </a:schemeClr>
              </a:buClr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63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7190BA"/>
        </a:buClr>
        <a:buFont typeface="Arial" charset="0"/>
        <a:buChar char="•"/>
        <a:defRPr sz="2400" kern="1200">
          <a:solidFill>
            <a:srgbClr val="404040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7190BA"/>
        </a:buClr>
        <a:buFont typeface="Arial" charset="0"/>
        <a:buChar char="•"/>
        <a:defRPr sz="2200" kern="1200">
          <a:solidFill>
            <a:srgbClr val="404040"/>
          </a:solidFill>
          <a:latin typeface="Arial"/>
          <a:ea typeface="Arial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7190BA"/>
        </a:buClr>
        <a:buFont typeface="Arial" charset="0"/>
        <a:buChar char="•"/>
        <a:defRPr sz="2000" kern="1200">
          <a:solidFill>
            <a:srgbClr val="404040"/>
          </a:solidFill>
          <a:latin typeface="Arial"/>
          <a:ea typeface="Arial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7190BA"/>
        </a:buClr>
        <a:buFont typeface="Arial" charset="0"/>
        <a:buChar char="•"/>
        <a:defRPr kern="1200">
          <a:solidFill>
            <a:srgbClr val="404040"/>
          </a:solidFill>
          <a:latin typeface="Arial"/>
          <a:ea typeface="Arial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7190BA"/>
        </a:buClr>
        <a:buFont typeface="Arial" charset="0"/>
        <a:buChar char="•"/>
        <a:defRPr sz="1600" kern="1200">
          <a:solidFill>
            <a:srgbClr val="404040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help.tableausoftware.com/samples/en-us/js_api/tutorial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informationlab.co.uk/2013/06/23/getting-to-know-the-tableau-javascript-api/#speaker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jsapi-demo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8158163" cy="709613"/>
          </a:xfrm>
        </p:spPr>
        <p:txBody>
          <a:bodyPr/>
          <a:lstStyle/>
          <a:p>
            <a:r>
              <a:rPr lang="en-US" dirty="0"/>
              <a:t>With interaction,</a:t>
            </a:r>
          </a:p>
          <a:p>
            <a:r>
              <a:rPr lang="en-US" dirty="0"/>
              <a:t>you can make an existing</a:t>
            </a:r>
          </a:p>
          <a:p>
            <a:r>
              <a:rPr lang="en-US" dirty="0" err="1"/>
              <a:t>viz</a:t>
            </a:r>
            <a:r>
              <a:rPr lang="en-US" dirty="0"/>
              <a:t> have more meaning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Getting Started With the JavaScript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72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demo time!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API Tutorial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Walkthrough on our </a:t>
            </a:r>
            <a:r>
              <a:rPr lang="en-US" dirty="0" smtClean="0">
                <a:hlinkClick r:id="rId2"/>
              </a:rPr>
              <a:t>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77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Geeking</a:t>
            </a:r>
            <a:r>
              <a:rPr lang="en-US" dirty="0" smtClean="0"/>
              <a:t> out with JavaScript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 how many of you have written JavaScript before?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84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http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://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your-server-here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/javascripts/api/tableau_v8.</a:t>
            </a:r>
            <a:r>
              <a:rPr 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debug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.js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&gt;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2646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Synchronous vs. </a:t>
            </a:r>
            <a:r>
              <a:rPr lang="en-US" dirty="0" err="1" smtClean="0"/>
              <a:t>Async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If it’s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asynchronous</a:t>
            </a:r>
            <a:r>
              <a:rPr lang="en-US" dirty="0" smtClean="0"/>
              <a:t>, it ends in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Async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Async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calls say “go do this and report back”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Sync calls say “do this while I wait”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57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0"/>
            <a:ext cx="7772400" cy="606425"/>
          </a:xfrm>
        </p:spPr>
        <p:txBody>
          <a:bodyPr>
            <a:normAutofit/>
          </a:bodyPr>
          <a:lstStyle/>
          <a:p>
            <a:r>
              <a:rPr lang="en-US" dirty="0" smtClean="0"/>
              <a:t>The fun stuff is Asynchronous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85800" y="2590800"/>
            <a:ext cx="7772400" cy="150018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cs typeface="Consolas" pitchFamily="49" charset="0"/>
              </a:rPr>
              <a:t>If you want asynchronous things to happen in an order, you need to chain them together. It looks a little like this:</a:t>
            </a:r>
            <a:endParaRPr lang="en-US" sz="2400" dirty="0">
              <a:cs typeface="Consolas" pitchFamily="49" charset="0"/>
            </a:endParaRPr>
          </a:p>
          <a:p>
            <a:pPr marL="0" indent="0"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sheet.applyFilterAsync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b ,c)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  .then(function () {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    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sheet.selectMarksAsync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y);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  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.then(function()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{ 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smtClean="0">
                <a:latin typeface="Consolas" pitchFamily="49" charset="0"/>
                <a:cs typeface="Consolas" pitchFamily="49" charset="0"/>
              </a:rPr>
              <a:t>return sheet.applyRangeFilterAsync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v);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})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  .otherwise(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throwError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.always(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doSomethingElse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7772400" cy="606425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fun stuff is </a:t>
            </a:r>
            <a:r>
              <a:rPr lang="en-US" dirty="0"/>
              <a:t>Asynchronous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85800" y="1905000"/>
            <a:ext cx="7772400" cy="15001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Or, you can use event handlers, like this:</a:t>
            </a:r>
          </a:p>
          <a:p>
            <a:pPr marL="0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handler = function(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marksEvent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// do some stuff here when marks are selected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viz.addEventListener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tableauSoftware.TableauEventName.marksselection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handler);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// or maybe you can let the user select marks</a:t>
            </a:r>
          </a:p>
          <a:p>
            <a:pPr marL="0" indent="0"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sheet.selectMarksAsync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(x, y,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tableauSoftware.SelectionUpdateType.REPLACE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4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Async</a:t>
            </a:r>
            <a:r>
              <a:rPr lang="en-US" dirty="0" smtClean="0"/>
              <a:t> Demo 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Want to know more? Go to </a:t>
            </a:r>
            <a:r>
              <a:rPr lang="en-US" smtClean="0"/>
              <a:t>these sessions!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Using the JavaScript API at the National Heritage Academies (Today, 4 – 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You did WHAT with the JavaScript API? (Tomorrow, 3:15 – 4:15)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Infinite Interactivity with the JavaScript API (Wednesday, 9:45 – noon)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7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</a:t>
            </a:r>
            <a:r>
              <a:rPr lang="en-US" i="1" dirty="0" smtClean="0"/>
              <a:t>isn’t</a:t>
            </a:r>
            <a:r>
              <a:rPr lang="en-US" dirty="0" smtClean="0"/>
              <a:t> this talk for?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People who are familiar with the JavaScript API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382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I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62000" y="3192463"/>
            <a:ext cx="7772400" cy="15001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nteract with the </a:t>
            </a:r>
            <a:r>
              <a:rPr lang="en-US" dirty="0" err="1" smtClean="0"/>
              <a:t>viz</a:t>
            </a:r>
            <a:r>
              <a:rPr lang="en-US" dirty="0" smtClean="0"/>
              <a:t> programmatically, on a webpage that you made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Build an app</a:t>
            </a:r>
            <a:r>
              <a:rPr 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4" action="ppaction://hlinkfile"/>
              </a:rPr>
              <a:t>Tell a story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1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I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Build your webpage 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37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I start?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Build your webpage</a:t>
            </a:r>
          </a:p>
          <a:p>
            <a:pPr marL="0" indent="0">
              <a:buNone/>
            </a:pPr>
            <a:r>
              <a:rPr lang="en-US" dirty="0" smtClean="0"/>
              <a:t>2. Reference the API JavaScript 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&lt;script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src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=http://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your-server-here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/javascripts/api/tableau_v8.js&gt;</a:t>
            </a:r>
          </a:p>
          <a:p>
            <a:pPr marL="0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3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I start?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Build your webpage</a:t>
            </a:r>
          </a:p>
          <a:p>
            <a:pPr marL="0" indent="0">
              <a:buNone/>
            </a:pPr>
            <a:r>
              <a:rPr lang="en-US" dirty="0" smtClean="0"/>
              <a:t>2. Reference the API JavaScript 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&lt;script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src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=http://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your-server-here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/javascripts/api/tableau_v8.js&gt;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 Embed 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using the JavaScript API.</a:t>
            </a:r>
          </a:p>
          <a:p>
            <a:pPr marL="0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4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 Time!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1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Interaction!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Switching tabs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Selecting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Filtering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bleau Conference TEmplate_2011-2">
  <a:themeElements>
    <a:clrScheme name="Custom 5">
      <a:dk1>
        <a:srgbClr val="666666"/>
      </a:dk1>
      <a:lt1>
        <a:sysClr val="window" lastClr="FFFFFF"/>
      </a:lt1>
      <a:dk2>
        <a:srgbClr val="00408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 TCC-DC PPT MASTER</Template>
  <TotalTime>406</TotalTime>
  <Words>549</Words>
  <Application>Microsoft Office PowerPoint</Application>
  <PresentationFormat>On-screen Show (4:3)</PresentationFormat>
  <Paragraphs>86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Tableau Conference TEmplate_2011-2</vt:lpstr>
      <vt:lpstr>Getting Started With the JavaScript API</vt:lpstr>
      <vt:lpstr>Who isn’t this talk for?</vt:lpstr>
      <vt:lpstr>What can I do?</vt:lpstr>
      <vt:lpstr>How do I start?</vt:lpstr>
      <vt:lpstr>How do I start?</vt:lpstr>
      <vt:lpstr>How do I start?</vt:lpstr>
      <vt:lpstr>Demo Time!</vt:lpstr>
      <vt:lpstr>Now what?</vt:lpstr>
      <vt:lpstr>Interaction!</vt:lpstr>
      <vt:lpstr>More demo time!</vt:lpstr>
      <vt:lpstr>JavaScript API Tutorial</vt:lpstr>
      <vt:lpstr>Geeking out with JavaScript</vt:lpstr>
      <vt:lpstr>Debugging</vt:lpstr>
      <vt:lpstr>Synchronous vs. Async</vt:lpstr>
      <vt:lpstr>The fun stuff is Asynchronous</vt:lpstr>
      <vt:lpstr>The fun stuff is Asynchronous</vt:lpstr>
      <vt:lpstr>Async Demo Time</vt:lpstr>
      <vt:lpstr>Want to know more? Go to these sessions!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API</dc:title>
  <dc:creator>Melinda Minch</dc:creator>
  <cp:lastModifiedBy>Melinda Minch</cp:lastModifiedBy>
  <cp:revision>76</cp:revision>
  <dcterms:created xsi:type="dcterms:W3CDTF">2012-11-29T20:46:42Z</dcterms:created>
  <dcterms:modified xsi:type="dcterms:W3CDTF">2013-08-13T22:21:13Z</dcterms:modified>
</cp:coreProperties>
</file>